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6" r:id="rId4"/>
    <p:sldId id="260" r:id="rId5"/>
    <p:sldId id="257" r:id="rId6"/>
    <p:sldId id="263" r:id="rId7"/>
    <p:sldId id="258" r:id="rId8"/>
    <p:sldId id="262" r:id="rId9"/>
    <p:sldId id="267" r:id="rId10"/>
    <p:sldId id="268" r:id="rId11"/>
    <p:sldId id="269" r:id="rId12"/>
    <p:sldId id="259" r:id="rId13"/>
    <p:sldId id="264" r:id="rId14"/>
    <p:sldId id="265" r:id="rId15"/>
    <p:sldId id="26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D6E235C-23CB-490C-91BF-BB3865B8FB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07C855C3-8A39-43E9-B598-F16743F2972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E235C-23CB-490C-91BF-BB3865B8FB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55C3-8A39-43E9-B598-F16743F2972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E235C-23CB-490C-91BF-BB3865B8FB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55C3-8A39-43E9-B598-F16743F2972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E235C-23CB-490C-91BF-BB3865B8FBA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55C3-8A39-43E9-B598-F16743F2972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E235C-23CB-490C-91BF-BB3865B8FBA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55C3-8A39-43E9-B598-F16743F2972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E235C-23CB-490C-91BF-BB3865B8FBA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55C3-8A39-43E9-B598-F16743F2972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E235C-23CB-490C-91BF-BB3865B8FBA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55C3-8A39-43E9-B598-F16743F2972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E235C-23CB-490C-91BF-BB3865B8FBA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55C3-8A39-43E9-B598-F16743F2972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E235C-23CB-490C-91BF-BB3865B8FBA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55C3-8A39-43E9-B598-F16743F2972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E235C-23CB-490C-91BF-BB3865B8FBA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55C3-8A39-43E9-B598-F16743F2972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E235C-23CB-490C-91BF-BB3865B8FB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55C3-8A39-43E9-B598-F16743F2972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cs typeface="Arial" panose="020B0604020202020204"/>
              </a:rPr>
              <a:t>“</a:t>
            </a:r>
            <a:endParaRPr lang="en-US" sz="9600" b="0" i="0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cs typeface="Arial" panose="020B0604020202020204"/>
              </a:rPr>
              <a:t>”</a:t>
            </a:r>
            <a:endParaRPr lang="en-US" sz="9600" b="0" i="0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E235C-23CB-490C-91BF-BB3865B8FB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55C3-8A39-43E9-B598-F16743F2972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E235C-23CB-490C-91BF-BB3865B8FB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55C3-8A39-43E9-B598-F16743F2972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E235C-23CB-490C-91BF-BB3865B8FBA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55C3-8A39-43E9-B598-F16743F2972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E235C-23CB-490C-91BF-BB3865B8FBA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55C3-8A39-43E9-B598-F16743F2972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D6E235C-23CB-490C-91BF-BB3865B8FB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55C3-8A39-43E9-B598-F16743F2972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D6E235C-23CB-490C-91BF-BB3865B8FB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855C3-8A39-43E9-B598-F16743F2972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1.jpe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D6E235C-23CB-490C-91BF-BB3865B8FB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07C855C3-8A39-43E9-B598-F16743F2972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jpeg"/><Relationship Id="rId2" Type="http://schemas.openxmlformats.org/officeDocument/2006/relationships/hyperlink" Target="https://www.youtube.com/channel/UCZVW46OzB7rLlzKttRvvoyg/videos" TargetMode="External"/><Relationship Id="rId1" Type="http://schemas.openxmlformats.org/officeDocument/2006/relationships/hyperlink" Target="https://www.instagram.com/mikini_cuperci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БИБЛИОТЕЧКА СЕКЦИЈА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Реализатор: Јелена стојчевски, БИБЛИОТЕКАРКА И НАСТАВНИЦА СРПСКОГ ЈЕЗИКА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Чланови наше секције носе надимак „Микини чуперци“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hlinkClick r:id="rId1"/>
              </a:rPr>
              <a:t>Biblioteka</a:t>
            </a:r>
            <a:r>
              <a:rPr lang="en-US" dirty="0">
                <a:hlinkClick r:id="rId1"/>
              </a:rPr>
              <a:t> OŠ "Miroslav Antić" (@mikini_cuperci) • Instagram photos and videos</a:t>
            </a:r>
            <a:r>
              <a:rPr lang="en-US" dirty="0"/>
              <a:t> </a:t>
            </a:r>
            <a:r>
              <a:rPr lang="sr-Cyrl-RS" dirty="0"/>
              <a:t>  -  Инстаграм страница секције са најразличитијим активностима</a:t>
            </a:r>
            <a:endParaRPr lang="sr-Cyrl-RS" dirty="0"/>
          </a:p>
          <a:p>
            <a:r>
              <a:rPr lang="sr-Cyrl-RS" dirty="0"/>
              <a:t> </a:t>
            </a:r>
            <a:r>
              <a:rPr lang="en-US" dirty="0">
                <a:hlinkClick r:id="rId2"/>
              </a:rPr>
              <a:t>https://www.youtube.com/channel/UCZVW46OzB7rLlzKttRvvoyg/videos</a:t>
            </a:r>
            <a:r>
              <a:rPr lang="sr-Cyrl-RS" dirty="0"/>
              <a:t> - </a:t>
            </a:r>
            <a:r>
              <a:rPr lang="en-US" dirty="0" err="1"/>
              <a:t>Youtube</a:t>
            </a:r>
            <a:r>
              <a:rPr lang="en-US" dirty="0"/>
              <a:t> </a:t>
            </a:r>
            <a:r>
              <a:rPr lang="sr-Cyrl-RS" dirty="0"/>
              <a:t>канал наше школске библиотеке</a:t>
            </a:r>
            <a:endParaRPr lang="en-US" dirty="0"/>
          </a:p>
          <a:p>
            <a:endParaRPr lang="sr-Cyrl-RS" dirty="0"/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0437" y="4166822"/>
            <a:ext cx="3314691" cy="261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Циљ секције: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altLang="ru-RU" sz="1800" dirty="0">
                <a:solidFill>
                  <a:srgbClr val="000000"/>
                </a:solidFill>
                <a:effectLst/>
                <a:latin typeface="+mj-lt"/>
                <a:cs typeface="+mj-lt"/>
              </a:rPr>
              <a:t>Р</a:t>
            </a:r>
            <a:r>
              <a:rPr lang="ru-RU" sz="1800" dirty="0">
                <a:solidFill>
                  <a:srgbClr val="000000"/>
                </a:solidFill>
                <a:effectLst/>
                <a:latin typeface="+mj-lt"/>
                <a:cs typeface="+mj-lt"/>
              </a:rPr>
              <a:t>азвој читалачке навике код ученика; </a:t>
            </a:r>
            <a:endParaRPr lang="ru-RU" sz="1800" dirty="0">
              <a:solidFill>
                <a:srgbClr val="000000"/>
              </a:solidFill>
              <a:effectLst/>
              <a:latin typeface="+mj-lt"/>
              <a:cs typeface="+mj-lt"/>
            </a:endParaRPr>
          </a:p>
          <a:p>
            <a:r>
              <a:rPr lang="sr-Cyrl-RS" altLang="ru-RU" sz="1800" dirty="0">
                <a:solidFill>
                  <a:srgbClr val="000000"/>
                </a:solidFill>
                <a:effectLst/>
                <a:latin typeface="+mj-lt"/>
                <a:cs typeface="+mj-lt"/>
              </a:rPr>
              <a:t>Р</a:t>
            </a:r>
            <a:r>
              <a:rPr lang="ru-RU" sz="1800" dirty="0">
                <a:solidFill>
                  <a:srgbClr val="000000"/>
                </a:solidFill>
                <a:effectLst/>
                <a:latin typeface="+mj-lt"/>
                <a:cs typeface="+mj-lt"/>
              </a:rPr>
              <a:t>азвијање љубави према читању и писаној речи; </a:t>
            </a:r>
            <a:endParaRPr lang="ru-RU" sz="1800" dirty="0">
              <a:solidFill>
                <a:srgbClr val="000000"/>
              </a:solidFill>
              <a:effectLst/>
              <a:latin typeface="+mj-lt"/>
              <a:cs typeface="+mj-lt"/>
            </a:endParaRPr>
          </a:p>
          <a:p>
            <a:r>
              <a:rPr lang="sr-Cyrl-RS" altLang="ru-RU" sz="1800" dirty="0">
                <a:solidFill>
                  <a:srgbClr val="000000"/>
                </a:solidFill>
                <a:effectLst/>
                <a:latin typeface="+mj-lt"/>
                <a:cs typeface="+mj-lt"/>
              </a:rPr>
              <a:t>О</a:t>
            </a:r>
            <a:r>
              <a:rPr lang="ru-RU" sz="1800" dirty="0">
                <a:solidFill>
                  <a:srgbClr val="000000"/>
                </a:solidFill>
                <a:effectLst/>
                <a:latin typeface="+mj-lt"/>
                <a:cs typeface="+mj-lt"/>
              </a:rPr>
              <a:t>способљавање ученика за рад у школској библиотеци;</a:t>
            </a:r>
            <a:endParaRPr lang="ru-RU" sz="1800" dirty="0">
              <a:solidFill>
                <a:srgbClr val="000000"/>
              </a:solidFill>
              <a:effectLst/>
              <a:latin typeface="+mj-lt"/>
              <a:cs typeface="+mj-lt"/>
            </a:endParaRPr>
          </a:p>
          <a:p>
            <a:r>
              <a:rPr lang="ru-RU" dirty="0">
                <a:solidFill>
                  <a:srgbClr val="000000"/>
                </a:solidFill>
                <a:latin typeface="+mj-lt"/>
                <a:cs typeface="+mj-lt"/>
              </a:rPr>
              <a:t>Обележавање важних културних датума</a:t>
            </a:r>
            <a:r>
              <a:rPr lang="en-US" altLang="ru-RU" dirty="0">
                <a:solidFill>
                  <a:srgbClr val="000000"/>
                </a:solidFill>
                <a:latin typeface="+mj-lt"/>
                <a:cs typeface="+mj-lt"/>
              </a:rPr>
              <a:t>;</a:t>
            </a:r>
            <a:endParaRPr lang="ru-RU" dirty="0">
              <a:solidFill>
                <a:srgbClr val="000000"/>
              </a:solidFill>
              <a:latin typeface="+mj-lt"/>
              <a:cs typeface="+mj-lt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+mj-lt"/>
                <a:cs typeface="+mj-lt"/>
              </a:rPr>
              <a:t>Развијање креативности и маште</a:t>
            </a:r>
            <a:r>
              <a:rPr lang="en-US" altLang="ru-RU" sz="1800" dirty="0">
                <a:solidFill>
                  <a:srgbClr val="000000"/>
                </a:solidFill>
                <a:effectLst/>
                <a:latin typeface="+mj-lt"/>
                <a:cs typeface="+mj-lt"/>
              </a:rPr>
              <a:t>;</a:t>
            </a:r>
            <a:endParaRPr lang="ru-RU" sz="1800" dirty="0">
              <a:solidFill>
                <a:srgbClr val="000000"/>
              </a:solidFill>
              <a:effectLst/>
              <a:latin typeface="+mj-lt"/>
              <a:cs typeface="+mj-lt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+mj-lt"/>
                <a:cs typeface="+mj-lt"/>
              </a:rPr>
              <a:t>Богаћење речника и стила</a:t>
            </a:r>
            <a:r>
              <a:rPr lang="en-US" altLang="ru-RU" sz="1800" dirty="0">
                <a:solidFill>
                  <a:srgbClr val="000000"/>
                </a:solidFill>
                <a:effectLst/>
                <a:latin typeface="+mj-lt"/>
                <a:cs typeface="+mj-lt"/>
              </a:rPr>
              <a:t>;</a:t>
            </a:r>
            <a:endParaRPr lang="ru-RU" sz="1800" dirty="0">
              <a:solidFill>
                <a:srgbClr val="000000"/>
              </a:solidFill>
              <a:effectLst/>
              <a:latin typeface="+mj-lt"/>
              <a:cs typeface="+mj-lt"/>
            </a:endParaRPr>
          </a:p>
          <a:p>
            <a:r>
              <a:rPr lang="sr-Cyrl-RS" altLang="ru-RU" dirty="0">
                <a:solidFill>
                  <a:srgbClr val="000000"/>
                </a:solidFill>
                <a:latin typeface="+mj-lt"/>
                <a:cs typeface="+mj-lt"/>
              </a:rPr>
              <a:t>Очување књига и одржавање простора школске библиотеке  као пријатног амбијента за читање</a:t>
            </a:r>
            <a:endParaRPr lang="ru-RU" dirty="0">
              <a:solidFill>
                <a:srgbClr val="000000"/>
              </a:solidFill>
              <a:latin typeface="+mj-lt"/>
              <a:cs typeface="+mj-lt"/>
            </a:endParaRPr>
          </a:p>
          <a:p>
            <a:endParaRPr lang="ru-RU" sz="1800" dirty="0">
              <a:solidFill>
                <a:srgbClr val="000000"/>
              </a:solidFill>
              <a:effectLst/>
              <a:latin typeface="+mj-lt"/>
              <a:cs typeface="+mj-lt"/>
            </a:endParaRPr>
          </a:p>
          <a:p>
            <a:endParaRPr lang="ru-RU" sz="1800" dirty="0">
              <a:effectLst/>
              <a:latin typeface="+mj-lt"/>
              <a:cs typeface="+mj-lt"/>
            </a:endParaRPr>
          </a:p>
          <a:p>
            <a:endParaRPr lang="en-US" dirty="0">
              <a:latin typeface="+mj-lt"/>
              <a:cs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263015" y="5768975"/>
          <a:ext cx="8654415" cy="706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54415"/>
              </a:tblGrid>
              <a:tr h="3530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r-Cyrl-RS" sz="1200" dirty="0">
                          <a:effectLst/>
                        </a:rPr>
                        <a:t>Разр</a:t>
                      </a:r>
                      <a:r>
                        <a:rPr lang="en-US" sz="1200" dirty="0">
                          <a:effectLst/>
                        </a:rPr>
                        <a:t>e</a:t>
                      </a:r>
                      <a:r>
                        <a:rPr lang="sr-Cyrl-RS" sz="1200" dirty="0">
                          <a:effectLst/>
                        </a:rPr>
                        <a:t>ди: 1- 8. разреда</a:t>
                      </a:r>
                      <a:endParaRPr lang="sr-Cyrl-RS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</a:tr>
              <a:tr h="3530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r-Cyrl-RS" sz="1200" dirty="0">
                          <a:effectLst/>
                        </a:rPr>
                        <a:t>Годишњи фонд часова: 36</a:t>
                      </a:r>
                      <a:endParaRPr lang="sr-Cyrl-RS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en-US"/>
              <a:t>Обележавамо важне културне датуме:</a:t>
            </a:r>
            <a:endParaRPr lang="sr-Cyrl-R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RS" dirty="0"/>
              <a:t>Међународни дан писмености 8.9.</a:t>
            </a:r>
            <a:endParaRPr lang="sr-Cyrl-RS" dirty="0"/>
          </a:p>
          <a:p>
            <a:r>
              <a:rPr lang="sr-Cyrl-RS" dirty="0"/>
              <a:t>Дан мира 21.9.</a:t>
            </a:r>
            <a:endParaRPr lang="sr-Cyrl-RS" dirty="0"/>
          </a:p>
          <a:p>
            <a:r>
              <a:rPr lang="sr-Cyrl-RS" dirty="0"/>
              <a:t>Европски дан језика 26.9.</a:t>
            </a:r>
            <a:endParaRPr lang="sr-Cyrl-RS" dirty="0"/>
          </a:p>
          <a:p>
            <a:r>
              <a:rPr lang="sr-Cyrl-RS" dirty="0"/>
              <a:t>Светски дан школске библиотеке и школских библиотекара  </a:t>
            </a:r>
            <a:endParaRPr lang="sr-Cyrl-RS" dirty="0"/>
          </a:p>
          <a:p>
            <a:r>
              <a:rPr lang="sr-Cyrl-RS" dirty="0"/>
              <a:t>Дан рођења Вука Караџића 6.11.</a:t>
            </a:r>
            <a:endParaRPr lang="sr-Cyrl-RS" dirty="0"/>
          </a:p>
          <a:p>
            <a:r>
              <a:rPr lang="sr-Cyrl-RS" dirty="0"/>
              <a:t>Дан науке 7.11.</a:t>
            </a:r>
            <a:endParaRPr lang="sr-Cyrl-RS" dirty="0"/>
          </a:p>
          <a:p>
            <a:r>
              <a:rPr lang="sr-Cyrl-RS" dirty="0"/>
              <a:t>Дан толеранције 16.11.</a:t>
            </a:r>
            <a:endParaRPr lang="sr-Cyrl-RS" dirty="0"/>
          </a:p>
          <a:p>
            <a:r>
              <a:rPr lang="sr-Cyrl-RS" dirty="0"/>
              <a:t>Дан детета 20.11.</a:t>
            </a:r>
            <a:endParaRPr lang="sr-Cyrl-RS" dirty="0"/>
          </a:p>
          <a:p>
            <a:r>
              <a:rPr lang="sr-Cyrl-RS" dirty="0"/>
              <a:t>Дан школских библиотекара Србије 14.12.</a:t>
            </a:r>
            <a:endParaRPr lang="sr-Cyrl-RS" dirty="0"/>
          </a:p>
          <a:p>
            <a:endParaRPr lang="en-US" dirty="0"/>
          </a:p>
        </p:txBody>
      </p:sp>
      <p:pic>
        <p:nvPicPr>
          <p:cNvPr id="4" name="Picture 3" descr="17480023862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2625" y="1443990"/>
            <a:ext cx="2988310" cy="2244090"/>
          </a:xfrm>
          <a:prstGeom prst="rect">
            <a:avLst/>
          </a:prstGeom>
        </p:spPr>
      </p:pic>
      <p:pic>
        <p:nvPicPr>
          <p:cNvPr id="5" name="Picture 4" descr="17480023863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5350" y="4120515"/>
            <a:ext cx="3227705" cy="2423795"/>
          </a:xfrm>
          <a:prstGeom prst="rect">
            <a:avLst/>
          </a:prstGeom>
        </p:spPr>
      </p:pic>
      <p:pic>
        <p:nvPicPr>
          <p:cNvPr id="6" name="Picture 5" descr="17480023862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2385" y="1602740"/>
            <a:ext cx="2776220" cy="2085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en-US"/>
              <a:t>Обележавамо:</a:t>
            </a:r>
            <a:endParaRPr lang="sr-Cyrl-R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RS" dirty="0"/>
              <a:t>Дан матерњег језика 21.2.</a:t>
            </a:r>
            <a:endParaRPr lang="sr-Cyrl-RS" dirty="0"/>
          </a:p>
          <a:p>
            <a:r>
              <a:rPr lang="sr-Cyrl-RS" dirty="0"/>
              <a:t>Дан бајки 26.2.</a:t>
            </a:r>
            <a:endParaRPr lang="sr-Cyrl-RS" dirty="0"/>
          </a:p>
          <a:p>
            <a:r>
              <a:rPr lang="sr-Cyrl-RS" dirty="0"/>
              <a:t>Национални дан књиге 28.2.</a:t>
            </a:r>
            <a:endParaRPr lang="sr-Cyrl-RS" dirty="0"/>
          </a:p>
          <a:p>
            <a:r>
              <a:rPr lang="sr-Cyrl-RS" dirty="0"/>
              <a:t>Светски дан поезије 21.3</a:t>
            </a:r>
            <a:r>
              <a:rPr lang="en-US" altLang="sr-Cyrl-RS" dirty="0"/>
              <a:t>.</a:t>
            </a:r>
            <a:endParaRPr lang="sr-Cyrl-RS" dirty="0"/>
          </a:p>
          <a:p>
            <a:r>
              <a:rPr lang="sr-Cyrl-RS" dirty="0"/>
              <a:t>Светски дан књиге за децу 2.4</a:t>
            </a:r>
            <a:r>
              <a:rPr lang="en-US" altLang="sr-Cyrl-RS" dirty="0"/>
              <a:t>.</a:t>
            </a:r>
            <a:endParaRPr lang="sr-Cyrl-RS" dirty="0"/>
          </a:p>
          <a:p>
            <a:r>
              <a:rPr lang="sr-Cyrl-RS" dirty="0"/>
              <a:t>Доситејеви дани</a:t>
            </a:r>
            <a:endParaRPr lang="sr-Cyrl-RS" dirty="0"/>
          </a:p>
          <a:p>
            <a:r>
              <a:rPr lang="sr-Cyrl-RS" dirty="0"/>
              <a:t>Светски дан књиге и ауторских права 23.4.</a:t>
            </a:r>
            <a:endParaRPr lang="sr-Cyrl-RS" dirty="0"/>
          </a:p>
          <a:p>
            <a:r>
              <a:rPr lang="sr-Cyrl-RS" dirty="0"/>
              <a:t>Недеља сећања и заједништва</a:t>
            </a:r>
            <a:endParaRPr lang="sr-Cyrl-RS" dirty="0"/>
          </a:p>
          <a:p>
            <a:r>
              <a:rPr lang="sr-Cyrl-RS" dirty="0"/>
              <a:t>Дан породице 15.5.</a:t>
            </a:r>
            <a:endParaRPr lang="sr-Cyrl-RS" dirty="0"/>
          </a:p>
          <a:p>
            <a:r>
              <a:rPr lang="sr-Cyrl-RS" dirty="0"/>
              <a:t>Дан рођења Десанке Максимовић 16.5</a:t>
            </a:r>
            <a:endParaRPr lang="sr-Cyrl-RS" dirty="0"/>
          </a:p>
          <a:p>
            <a:r>
              <a:rPr lang="sr-Cyrl-RS" dirty="0"/>
              <a:t>Дан словенске писмености 24.5.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17480023862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98690" y="1160145"/>
            <a:ext cx="2893695" cy="2172970"/>
          </a:xfrm>
          <a:prstGeom prst="rect">
            <a:avLst/>
          </a:prstGeom>
        </p:spPr>
      </p:pic>
      <p:pic>
        <p:nvPicPr>
          <p:cNvPr id="5" name="Picture 4" descr="174800247429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3010" y="3545840"/>
            <a:ext cx="2780030" cy="2087245"/>
          </a:xfrm>
          <a:prstGeom prst="rect">
            <a:avLst/>
          </a:prstGeom>
        </p:spPr>
      </p:pic>
      <p:pic>
        <p:nvPicPr>
          <p:cNvPr id="6" name="Picture 5" descr="17480023862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830" y="3545840"/>
            <a:ext cx="2837815" cy="21310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Часови у библиотеци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dirty="0"/>
              <a:t>За ученике од 1. до 8. разреда организујемо веома креативне часове у школској библиотеци. У припреми увек учествују чланови секције.</a:t>
            </a:r>
            <a:endParaRPr lang="sr-Cyrl-RS" dirty="0"/>
          </a:p>
          <a:p>
            <a:pPr marL="0" indent="0">
              <a:buNone/>
            </a:pPr>
            <a:endParaRPr lang="sr-Cyrl-RS" sz="2000" dirty="0"/>
          </a:p>
          <a:p>
            <a:endParaRPr lang="sr-Cyrl-RS" sz="2000" dirty="0"/>
          </a:p>
        </p:txBody>
      </p:sp>
      <p:pic>
        <p:nvPicPr>
          <p:cNvPr id="4" name="Picture 3" descr="17480029188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92390" y="3215005"/>
            <a:ext cx="3398520" cy="3398520"/>
          </a:xfrm>
          <a:prstGeom prst="rect">
            <a:avLst/>
          </a:prstGeom>
        </p:spPr>
      </p:pic>
      <p:pic>
        <p:nvPicPr>
          <p:cNvPr id="5" name="Picture 4" descr="17480031094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310" y="3429000"/>
            <a:ext cx="3522980" cy="2646045"/>
          </a:xfrm>
          <a:prstGeom prst="rect">
            <a:avLst/>
          </a:prstGeom>
        </p:spPr>
      </p:pic>
      <p:pic>
        <p:nvPicPr>
          <p:cNvPr id="6" name="Picture 5" descr="17482416979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85" y="3267075"/>
            <a:ext cx="3883025" cy="29127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“ДЕТЕ И КЊИГА”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/>
              <a:t>Чланови секције су део пројекта „Дете и књига“ и учествују у многим активностима пројекта: </a:t>
            </a:r>
            <a:endParaRPr lang="sr-Cyrl-RS" dirty="0"/>
          </a:p>
          <a:p>
            <a:r>
              <a:rPr lang="sr-Cyrl-RS" dirty="0"/>
              <a:t>обрада лектира (илустрације дела, о ствараоцима, екранизације дела) </a:t>
            </a:r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en-US" dirty="0"/>
          </a:p>
        </p:txBody>
      </p:sp>
      <p:pic>
        <p:nvPicPr>
          <p:cNvPr id="4" name="Picture 3" descr="17482414509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20895" y="3877945"/>
            <a:ext cx="3502025" cy="2629535"/>
          </a:xfrm>
          <a:prstGeom prst="rect">
            <a:avLst/>
          </a:prstGeom>
        </p:spPr>
      </p:pic>
      <p:pic>
        <p:nvPicPr>
          <p:cNvPr id="6" name="Picture 5" descr="Мали принц цртежи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065" y="3877945"/>
            <a:ext cx="2948940" cy="2948940"/>
          </a:xfrm>
          <a:prstGeom prst="rect">
            <a:avLst/>
          </a:prstGeom>
        </p:spPr>
      </p:pic>
      <p:pic>
        <p:nvPicPr>
          <p:cNvPr id="7" name="Picture 6" descr="IMG_20250515_1402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9810" y="3726815"/>
            <a:ext cx="2201545" cy="29317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sr-Cyrl-RS" dirty="0">
                <a:sym typeface="+mn-ea"/>
              </a:rPr>
              <a:t>препорука књига за читање у виду вршњачког учења (“Ову књигу не смеш да пропустиш”)</a:t>
            </a:r>
            <a:endParaRPr lang="sr-Cyrl-RS" dirty="0">
              <a:sym typeface="+mn-ea"/>
            </a:endParaRPr>
          </a:p>
          <a:p>
            <a:r>
              <a:rPr lang="sr-Cyrl-RS" dirty="0">
                <a:sym typeface="+mn-ea"/>
              </a:rPr>
              <a:t> разгледница из школске библиотеке</a:t>
            </a:r>
            <a:endParaRPr lang="sr-Cyrl-RS" dirty="0">
              <a:sym typeface="+mn-ea"/>
            </a:endParaRPr>
          </a:p>
          <a:p>
            <a:endParaRPr lang="en-US"/>
          </a:p>
        </p:txBody>
      </p:sp>
      <p:pic>
        <p:nvPicPr>
          <p:cNvPr id="4" name="Picture 3" descr="17467035694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6950" y="3140075"/>
            <a:ext cx="4786630" cy="3594100"/>
          </a:xfrm>
          <a:prstGeom prst="rect">
            <a:avLst/>
          </a:prstGeom>
        </p:spPr>
      </p:pic>
      <p:pic>
        <p:nvPicPr>
          <p:cNvPr id="5" name="Picture 4" descr="17480031093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405" y="3614420"/>
            <a:ext cx="3186430" cy="31864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294" y="2933700"/>
            <a:ext cx="8825659" cy="3416300"/>
          </a:xfrm>
        </p:spPr>
        <p:txBody>
          <a:bodyPr/>
          <a:p>
            <a:r>
              <a:rPr lang="sr-Cyrl-RS" dirty="0">
                <a:sym typeface="+mn-ea"/>
              </a:rPr>
              <a:t>сусрети са писцима</a:t>
            </a:r>
            <a:endParaRPr lang="sr-Cyrl-RS" dirty="0">
              <a:sym typeface="+mn-ea"/>
            </a:endParaRPr>
          </a:p>
          <a:p>
            <a:r>
              <a:rPr lang="sr-Cyrl-RS" u="sng" dirty="0">
                <a:sym typeface="+mn-ea"/>
              </a:rPr>
              <a:t>Изложбе књига: </a:t>
            </a:r>
            <a:endParaRPr lang="sr-Cyrl-RS" u="sng" dirty="0">
              <a:sym typeface="+mn-ea"/>
            </a:endParaRPr>
          </a:p>
          <a:p>
            <a:pPr marL="0" indent="0">
              <a:buNone/>
            </a:pPr>
            <a:r>
              <a:rPr lang="sr-Cyrl-RS" dirty="0">
                <a:sym typeface="+mn-ea"/>
              </a:rPr>
              <a:t>Улов са Сајма књига</a:t>
            </a:r>
            <a:endParaRPr lang="sr-Cyrl-RS" dirty="0">
              <a:sym typeface="+mn-ea"/>
            </a:endParaRPr>
          </a:p>
          <a:p>
            <a:pPr marL="0" indent="0">
              <a:buNone/>
            </a:pPr>
            <a:r>
              <a:rPr lang="sr-Cyrl-RS" dirty="0">
                <a:sym typeface="+mn-ea"/>
              </a:rPr>
              <a:t>Књиге о Светом Сави</a:t>
            </a:r>
            <a:endParaRPr lang="sr-Cyrl-RS" dirty="0">
              <a:sym typeface="+mn-ea"/>
            </a:endParaRPr>
          </a:p>
          <a:p>
            <a:pPr marL="0" indent="0">
              <a:buNone/>
            </a:pPr>
            <a:r>
              <a:rPr lang="sr-Cyrl-RS" dirty="0">
                <a:sym typeface="+mn-ea"/>
              </a:rPr>
              <a:t> Књиге Мирослава Антића</a:t>
            </a:r>
            <a:endParaRPr lang="sr-Cyrl-RS" dirty="0">
              <a:sym typeface="+mn-ea"/>
            </a:endParaRPr>
          </a:p>
          <a:p>
            <a:endParaRPr lang="en-US"/>
          </a:p>
          <a:p>
            <a:endParaRPr lang="en-US"/>
          </a:p>
        </p:txBody>
      </p:sp>
      <p:pic>
        <p:nvPicPr>
          <p:cNvPr id="4" name="Picture 3" descr="17416861545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905" y="2828290"/>
            <a:ext cx="3953510" cy="3953510"/>
          </a:xfrm>
          <a:prstGeom prst="rect">
            <a:avLst/>
          </a:prstGeom>
        </p:spPr>
      </p:pic>
      <p:pic>
        <p:nvPicPr>
          <p:cNvPr id="5" name="Picture 4" descr="17480025784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810" y="655955"/>
            <a:ext cx="4288155" cy="1871345"/>
          </a:xfrm>
          <a:prstGeom prst="rect">
            <a:avLst/>
          </a:prstGeom>
        </p:spPr>
      </p:pic>
      <p:pic>
        <p:nvPicPr>
          <p:cNvPr id="6" name="Picture 5" descr="17480025783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859395" y="-164465"/>
            <a:ext cx="2172335" cy="37001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sr-Cyrl-RS" altLang="en-US"/>
              <a:t>Посета Београдском сајму књига</a:t>
            </a:r>
            <a:endParaRPr lang="sr-Cyrl-R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sr-Cyrl-RS" altLang="en-US"/>
              <a:t>Чланови секције сваке године посећују Сајам књига са библиотекарком и наставницама српског језика</a:t>
            </a:r>
            <a:endParaRPr lang="sr-Cyrl-RS" altLang="en-US"/>
          </a:p>
          <a:p>
            <a:endParaRPr lang="sr-Cyrl-RS" altLang="en-US"/>
          </a:p>
        </p:txBody>
      </p:sp>
      <p:pic>
        <p:nvPicPr>
          <p:cNvPr id="4" name="Picture 3" descr="17480029189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3850" y="3187700"/>
            <a:ext cx="4357370" cy="3670300"/>
          </a:xfrm>
          <a:prstGeom prst="rect">
            <a:avLst/>
          </a:prstGeom>
        </p:spPr>
      </p:pic>
      <p:pic>
        <p:nvPicPr>
          <p:cNvPr id="5" name="Picture 4" descr="17480031094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80" y="3234690"/>
            <a:ext cx="4825365" cy="36233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 dir="in"/>
      </p:transition>
    </mc:Choice>
    <mc:Fallback>
      <p:transition spd="slow">
        <p:split orient="vert" dir="in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Конкурси, пројекти...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u="sng" dirty="0"/>
              <a:t>Чланови секције радо учествују на конкурсима:</a:t>
            </a:r>
            <a:endParaRPr lang="sr-Cyrl-RS" u="sng" dirty="0"/>
          </a:p>
          <a:p>
            <a:r>
              <a:rPr lang="sr-Cyrl-RS" dirty="0"/>
              <a:t>Читалачка значка</a:t>
            </a:r>
            <a:endParaRPr lang="sr-Cyrl-RS" dirty="0"/>
          </a:p>
          <a:p>
            <a:r>
              <a:rPr lang="sr-Cyrl-RS" dirty="0"/>
              <a:t>Читајмо гласно</a:t>
            </a:r>
            <a:endParaRPr lang="sr-Cyrl-RS" dirty="0"/>
          </a:p>
          <a:p>
            <a:r>
              <a:rPr lang="sr-Cyrl-RS" dirty="0"/>
              <a:t>Читалачки маратон</a:t>
            </a:r>
            <a:endParaRPr lang="sr-Cyrl-RS" dirty="0"/>
          </a:p>
          <a:p>
            <a:endParaRPr lang="en-US" dirty="0"/>
          </a:p>
        </p:txBody>
      </p:sp>
      <p:pic>
        <p:nvPicPr>
          <p:cNvPr id="4" name="Picture 3" descr="17083525434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465" y="4095750"/>
            <a:ext cx="2678430" cy="2678430"/>
          </a:xfrm>
          <a:prstGeom prst="rect">
            <a:avLst/>
          </a:prstGeom>
        </p:spPr>
      </p:pic>
      <p:pic>
        <p:nvPicPr>
          <p:cNvPr id="5" name="Picture 4" descr="17074666122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80" y="4145280"/>
            <a:ext cx="2628900" cy="2628900"/>
          </a:xfrm>
          <a:prstGeom prst="rect">
            <a:avLst/>
          </a:prstGeom>
        </p:spPr>
      </p:pic>
      <p:pic>
        <p:nvPicPr>
          <p:cNvPr id="6" name="Picture 5" descr="17479289903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8090" y="4027170"/>
            <a:ext cx="3408680" cy="2559685"/>
          </a:xfrm>
          <a:prstGeom prst="rect">
            <a:avLst/>
          </a:prstGeom>
        </p:spPr>
      </p:pic>
      <p:pic>
        <p:nvPicPr>
          <p:cNvPr id="7" name="Picture 6" descr="171689105748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8090" y="1115060"/>
            <a:ext cx="3408680" cy="2556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ЧИТАЛАЧКИ КЛУБ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altLang="en-US"/>
              <a:t>Сусрет са писцем: Душан Пејчић</a:t>
            </a:r>
            <a:endParaRPr lang="sr-Cyrl-RS" altLang="en-US"/>
          </a:p>
          <a:p>
            <a:r>
              <a:rPr lang="sr-Cyrl-RS" altLang="en-US"/>
              <a:t>Биоскоп у школској библиотеци </a:t>
            </a:r>
            <a:endParaRPr lang="sr-Cyrl-RS" altLang="en-US"/>
          </a:p>
          <a:p>
            <a:r>
              <a:rPr lang="sr-Cyrl-RS" altLang="en-US"/>
              <a:t>Израда паноа</a:t>
            </a:r>
            <a:endParaRPr lang="sr-Cyrl-RS" altLang="en-US"/>
          </a:p>
          <a:p>
            <a:r>
              <a:rPr lang="sr-Cyrl-RS" altLang="en-US"/>
              <a:t>Израда презентација</a:t>
            </a:r>
            <a:endParaRPr lang="sr-Cyrl-RS" altLang="en-US"/>
          </a:p>
          <a:p>
            <a:r>
              <a:rPr lang="sr-Cyrl-RS" altLang="en-US"/>
              <a:t>Илустрације прочитаних дела</a:t>
            </a:r>
            <a:endParaRPr lang="sr-Cyrl-RS" altLang="en-US"/>
          </a:p>
        </p:txBody>
      </p:sp>
      <p:pic>
        <p:nvPicPr>
          <p:cNvPr id="4" name="Picture 3" descr="17479779525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41665" y="1414780"/>
            <a:ext cx="3166110" cy="2377440"/>
          </a:xfrm>
          <a:prstGeom prst="rect">
            <a:avLst/>
          </a:prstGeom>
        </p:spPr>
      </p:pic>
      <p:pic>
        <p:nvPicPr>
          <p:cNvPr id="5" name="Picture 4" descr="17479779525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665" y="4378960"/>
            <a:ext cx="3162300" cy="2374265"/>
          </a:xfrm>
          <a:prstGeom prst="rect">
            <a:avLst/>
          </a:prstGeom>
        </p:spPr>
      </p:pic>
      <p:pic>
        <p:nvPicPr>
          <p:cNvPr id="6" name="Picture 5" descr="17479779525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120" y="4584700"/>
            <a:ext cx="2891155" cy="2168525"/>
          </a:xfrm>
          <a:prstGeom prst="rect">
            <a:avLst/>
          </a:prstGeom>
        </p:spPr>
      </p:pic>
      <p:pic>
        <p:nvPicPr>
          <p:cNvPr id="7" name="Picture 6" descr="174797795249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5820" y="4584700"/>
            <a:ext cx="2721610" cy="2043430"/>
          </a:xfrm>
          <a:prstGeom prst="rect">
            <a:avLst/>
          </a:prstGeom>
        </p:spPr>
      </p:pic>
      <p:pic>
        <p:nvPicPr>
          <p:cNvPr id="11" name="Picture 10" descr="174825826228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915" y="973455"/>
            <a:ext cx="2362200" cy="3146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Школски часопис </a:t>
            </a:r>
            <a:r>
              <a:rPr lang="en-US" altLang="sr-Cyrl-RS" dirty="0"/>
              <a:t>“</a:t>
            </a:r>
            <a:r>
              <a:rPr lang="sr-Cyrl-RS" dirty="0"/>
              <a:t>Петља</a:t>
            </a:r>
            <a:r>
              <a:rPr lang="en-US" altLang="sr-Cyrl-RS" dirty="0"/>
              <a:t>”</a:t>
            </a:r>
            <a:endParaRPr lang="en-US" alt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/>
              <a:t>Чланови секције учествују у изради школског часописа и сваке године излази чланак о нашим “Микиним чуперцима”</a:t>
            </a:r>
            <a:endParaRPr lang="sr-Cyrl-RS"/>
          </a:p>
          <a:p>
            <a:endParaRPr lang="sr-Cyrl-RS"/>
          </a:p>
        </p:txBody>
      </p:sp>
      <p:pic>
        <p:nvPicPr>
          <p:cNvPr id="5" name="Picture 4" descr="17480025782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6965" y="3331210"/>
            <a:ext cx="4526280" cy="3267710"/>
          </a:xfrm>
          <a:prstGeom prst="rect">
            <a:avLst/>
          </a:prstGeom>
        </p:spPr>
      </p:pic>
      <p:pic>
        <p:nvPicPr>
          <p:cNvPr id="6" name="Picture 5" descr="17480025782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4977765" y="7619365"/>
            <a:ext cx="5745480" cy="4188460"/>
          </a:xfrm>
          <a:prstGeom prst="rect">
            <a:avLst/>
          </a:prstGeom>
        </p:spPr>
      </p:pic>
      <p:pic>
        <p:nvPicPr>
          <p:cNvPr id="7" name="Picture 6" descr="17480025782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10" y="3237865"/>
            <a:ext cx="4737100" cy="3453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Хвала на пажњи! Чекамо вас!</a:t>
            </a:r>
            <a:endParaRPr lang="en-US" dirty="0"/>
          </a:p>
        </p:txBody>
      </p:sp>
      <p:pic>
        <p:nvPicPr>
          <p:cNvPr id="3" name="Content Placeholder 2" descr="174800247434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584825" y="2698750"/>
            <a:ext cx="3630295" cy="2726690"/>
          </a:xfrm>
          <a:prstGeom prst="rect">
            <a:avLst/>
          </a:prstGeom>
        </p:spPr>
      </p:pic>
      <p:pic>
        <p:nvPicPr>
          <p:cNvPr id="6" name="Picture 5" descr="Cartoon boy and girl waving hand Royalty Free Vector Image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974" y="2471420"/>
            <a:ext cx="3289374" cy="345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>
</file>

<file path=ppt/tags/tag1.xml><?xml version="1.0" encoding="utf-8"?>
<p:tagLst xmlns:p="http://schemas.openxmlformats.org/presentationml/2006/main">
  <p:tag name="TABLE_ENDDRAG_ORIGIN_RECT" val="681*55"/>
  <p:tag name="TABLE_ENDDRAG_RECT" val="99*454*681*5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2406</Words>
  <Application>WPS Presentation</Application>
  <PresentationFormat>Widescreen</PresentationFormat>
  <Paragraphs>109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Arial</vt:lpstr>
      <vt:lpstr>SimSun</vt:lpstr>
      <vt:lpstr>Wingdings</vt:lpstr>
      <vt:lpstr>Wingdings 3</vt:lpstr>
      <vt:lpstr>Arial</vt:lpstr>
      <vt:lpstr>Calibri</vt:lpstr>
      <vt:lpstr>Times New Roman</vt:lpstr>
      <vt:lpstr>Century Gothic</vt:lpstr>
      <vt:lpstr>Microsoft YaHei</vt:lpstr>
      <vt:lpstr>Arial Unicode MS</vt:lpstr>
      <vt:lpstr>Ion Boardroom</vt:lpstr>
      <vt:lpstr>БИБЛИОТЕЧКА СЕКЦИЈА</vt:lpstr>
      <vt:lpstr>Чланови наше секције носе надимак „Микини чуперци“</vt:lpstr>
      <vt:lpstr>Циљ секције:</vt:lpstr>
      <vt:lpstr>Обележавамо важне културне датуме:</vt:lpstr>
      <vt:lpstr>Обележавамо:</vt:lpstr>
      <vt:lpstr>Часови у библиотеци </vt:lpstr>
      <vt:lpstr>“ДЕТЕ И КЊИГА”</vt:lpstr>
      <vt:lpstr>PowerPoint 演示文稿</vt:lpstr>
      <vt:lpstr>PowerPoint 演示文稿</vt:lpstr>
      <vt:lpstr>Посета Београдском сајму књига</vt:lpstr>
      <vt:lpstr>Конкурси, пројекти...</vt:lpstr>
      <vt:lpstr>ЧИТАЛАЧКИ КЛУБ</vt:lpstr>
      <vt:lpstr>Школски часопис “Петља”</vt:lpstr>
      <vt:lpstr>Хвала на пажњи! Чекамо вас!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</dc:creator>
  <cp:lastModifiedBy>HP</cp:lastModifiedBy>
  <cp:revision>57</cp:revision>
  <dcterms:created xsi:type="dcterms:W3CDTF">2025-05-21T10:13:00Z</dcterms:created>
  <dcterms:modified xsi:type="dcterms:W3CDTF">2025-05-28T12:32:57Z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E1377C68AA05469FBB871ECC9729094A_12</vt:lpwstr>
  </property>
  <property fmtid="{D5CDD505-2E9C-101B-9397-08002B2CF9AE}" pid="3" name="KSOProductBuildVer">
    <vt:lpwstr>1033-12.2.0.21179</vt:lpwstr>
  </property>
</Properties>
</file>